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4" r:id="rId3"/>
  </p:sldIdLst>
  <p:sldSz cx="7561263"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58" autoAdjust="0"/>
    <p:restoredTop sz="94660"/>
  </p:normalViewPr>
  <p:slideViewPr>
    <p:cSldViewPr snapToGrid="0">
      <p:cViewPr varScale="1">
        <p:scale>
          <a:sx n="43" d="100"/>
          <a:sy n="43" d="100"/>
        </p:scale>
        <p:origin x="236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ardle, Anthony" userId="feb9a761-8391-4a21-874f-c403382cd38b" providerId="ADAL" clId="{F1F78700-B4EE-42B6-B26E-A5048C761FC4}"/>
    <pc:docChg chg="addSld delSld">
      <pc:chgData name="Mcardle, Anthony" userId="feb9a761-8391-4a21-874f-c403382cd38b" providerId="ADAL" clId="{F1F78700-B4EE-42B6-B26E-A5048C761FC4}" dt="2024-10-21T14:27:32.295" v="1" actId="47"/>
      <pc:docMkLst>
        <pc:docMk/>
      </pc:docMkLst>
      <pc:sldChg chg="new del">
        <pc:chgData name="Mcardle, Anthony" userId="feb9a761-8391-4a21-874f-c403382cd38b" providerId="ADAL" clId="{F1F78700-B4EE-42B6-B26E-A5048C761FC4}" dt="2024-10-21T14:27:32.295" v="1" actId="47"/>
        <pc:sldMkLst>
          <pc:docMk/>
          <pc:sldMk cId="1570976586" sldId="26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7095" y="1749795"/>
            <a:ext cx="6427074" cy="3722335"/>
          </a:xfrm>
        </p:spPr>
        <p:txBody>
          <a:bodyPr anchor="b"/>
          <a:lstStyle>
            <a:lvl1pPr algn="ctr">
              <a:defRPr sz="4961"/>
            </a:lvl1pPr>
          </a:lstStyle>
          <a:p>
            <a:r>
              <a:rPr lang="en-US"/>
              <a:t>Click to edit Master title style</a:t>
            </a:r>
            <a:endParaRPr lang="en-US" dirty="0"/>
          </a:p>
        </p:txBody>
      </p:sp>
      <p:sp>
        <p:nvSpPr>
          <p:cNvPr id="3" name="Subtitle 2"/>
          <p:cNvSpPr>
            <a:spLocks noGrp="1"/>
          </p:cNvSpPr>
          <p:nvPr>
            <p:ph type="subTitle" idx="1"/>
          </p:nvPr>
        </p:nvSpPr>
        <p:spPr>
          <a:xfrm>
            <a:off x="945158" y="5615678"/>
            <a:ext cx="5670947" cy="2581379"/>
          </a:xfrm>
        </p:spPr>
        <p:txBody>
          <a:bodyPr/>
          <a:lstStyle>
            <a:lvl1pPr marL="0" indent="0" algn="ctr">
              <a:buNone/>
              <a:defRPr sz="1985"/>
            </a:lvl1pPr>
            <a:lvl2pPr marL="378059" indent="0" algn="ctr">
              <a:buNone/>
              <a:defRPr sz="1654"/>
            </a:lvl2pPr>
            <a:lvl3pPr marL="756117" indent="0" algn="ctr">
              <a:buNone/>
              <a:defRPr sz="1488"/>
            </a:lvl3pPr>
            <a:lvl4pPr marL="1134176" indent="0" algn="ctr">
              <a:buNone/>
              <a:defRPr sz="1323"/>
            </a:lvl4pPr>
            <a:lvl5pPr marL="1512235" indent="0" algn="ctr">
              <a:buNone/>
              <a:defRPr sz="1323"/>
            </a:lvl5pPr>
            <a:lvl6pPr marL="1890293" indent="0" algn="ctr">
              <a:buNone/>
              <a:defRPr sz="1323"/>
            </a:lvl6pPr>
            <a:lvl7pPr marL="2268352" indent="0" algn="ctr">
              <a:buNone/>
              <a:defRPr sz="1323"/>
            </a:lvl7pPr>
            <a:lvl8pPr marL="2646411" indent="0" algn="ctr">
              <a:buNone/>
              <a:defRPr sz="1323"/>
            </a:lvl8pPr>
            <a:lvl9pPr marL="3024469" indent="0" algn="ctr">
              <a:buNone/>
              <a:defRPr sz="132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AECE7F7-B772-49CD-B04B-05AD7761AB07}" type="datetimeFigureOut">
              <a:rPr lang="en-GB" smtClean="0"/>
              <a:t>21/10/2024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226370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ECE7F7-B772-49CD-B04B-05AD7761AB07}" type="datetimeFigureOut">
              <a:rPr lang="en-GB" smtClean="0"/>
              <a:t>21/10/2024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2911382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11029" y="569240"/>
            <a:ext cx="1630397" cy="90608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9837" y="569240"/>
            <a:ext cx="4796676" cy="9060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ECE7F7-B772-49CD-B04B-05AD7761AB07}" type="datetimeFigureOut">
              <a:rPr lang="en-GB" smtClean="0"/>
              <a:t>21/10/2024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842183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ECE7F7-B772-49CD-B04B-05AD7761AB07}" type="datetimeFigureOut">
              <a:rPr lang="en-GB" smtClean="0"/>
              <a:t>21/10/2024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2500852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5899" y="2665532"/>
            <a:ext cx="6521589" cy="4447496"/>
          </a:xfrm>
        </p:spPr>
        <p:txBody>
          <a:bodyPr anchor="b"/>
          <a:lstStyle>
            <a:lvl1pPr>
              <a:defRPr sz="4961"/>
            </a:lvl1pPr>
          </a:lstStyle>
          <a:p>
            <a:r>
              <a:rPr lang="en-US"/>
              <a:t>Click to edit Master title style</a:t>
            </a:r>
            <a:endParaRPr lang="en-US" dirty="0"/>
          </a:p>
        </p:txBody>
      </p:sp>
      <p:sp>
        <p:nvSpPr>
          <p:cNvPr id="3" name="Text Placeholder 2"/>
          <p:cNvSpPr>
            <a:spLocks noGrp="1"/>
          </p:cNvSpPr>
          <p:nvPr>
            <p:ph type="body" idx="1"/>
          </p:nvPr>
        </p:nvSpPr>
        <p:spPr>
          <a:xfrm>
            <a:off x="515899" y="7155103"/>
            <a:ext cx="6521589" cy="2338833"/>
          </a:xfrm>
        </p:spPr>
        <p:txBody>
          <a:bodyPr/>
          <a:lstStyle>
            <a:lvl1pPr marL="0" indent="0">
              <a:buNone/>
              <a:defRPr sz="1985">
                <a:solidFill>
                  <a:schemeClr val="tx1"/>
                </a:solidFill>
              </a:defRPr>
            </a:lvl1pPr>
            <a:lvl2pPr marL="378059" indent="0">
              <a:buNone/>
              <a:defRPr sz="1654">
                <a:solidFill>
                  <a:schemeClr val="tx1">
                    <a:tint val="75000"/>
                  </a:schemeClr>
                </a:solidFill>
              </a:defRPr>
            </a:lvl2pPr>
            <a:lvl3pPr marL="756117" indent="0">
              <a:buNone/>
              <a:defRPr sz="1488">
                <a:solidFill>
                  <a:schemeClr val="tx1">
                    <a:tint val="75000"/>
                  </a:schemeClr>
                </a:solidFill>
              </a:defRPr>
            </a:lvl3pPr>
            <a:lvl4pPr marL="1134176" indent="0">
              <a:buNone/>
              <a:defRPr sz="1323">
                <a:solidFill>
                  <a:schemeClr val="tx1">
                    <a:tint val="75000"/>
                  </a:schemeClr>
                </a:solidFill>
              </a:defRPr>
            </a:lvl4pPr>
            <a:lvl5pPr marL="1512235" indent="0">
              <a:buNone/>
              <a:defRPr sz="1323">
                <a:solidFill>
                  <a:schemeClr val="tx1">
                    <a:tint val="75000"/>
                  </a:schemeClr>
                </a:solidFill>
              </a:defRPr>
            </a:lvl5pPr>
            <a:lvl6pPr marL="1890293" indent="0">
              <a:buNone/>
              <a:defRPr sz="1323">
                <a:solidFill>
                  <a:schemeClr val="tx1">
                    <a:tint val="75000"/>
                  </a:schemeClr>
                </a:solidFill>
              </a:defRPr>
            </a:lvl6pPr>
            <a:lvl7pPr marL="2268352" indent="0">
              <a:buNone/>
              <a:defRPr sz="1323">
                <a:solidFill>
                  <a:schemeClr val="tx1">
                    <a:tint val="75000"/>
                  </a:schemeClr>
                </a:solidFill>
              </a:defRPr>
            </a:lvl7pPr>
            <a:lvl8pPr marL="2646411" indent="0">
              <a:buNone/>
              <a:defRPr sz="1323">
                <a:solidFill>
                  <a:schemeClr val="tx1">
                    <a:tint val="75000"/>
                  </a:schemeClr>
                </a:solidFill>
              </a:defRPr>
            </a:lvl8pPr>
            <a:lvl9pPr marL="3024469" indent="0">
              <a:buNone/>
              <a:defRPr sz="132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ECE7F7-B772-49CD-B04B-05AD7761AB07}" type="datetimeFigureOut">
              <a:rPr lang="en-GB" smtClean="0"/>
              <a:t>21/10/2024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370078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9837" y="2846200"/>
            <a:ext cx="3213537" cy="6783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27889" y="2846200"/>
            <a:ext cx="3213537" cy="6783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AECE7F7-B772-49CD-B04B-05AD7761AB07}" type="datetimeFigureOut">
              <a:rPr lang="en-GB" smtClean="0"/>
              <a:t>21/10/2024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645991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0822" y="569242"/>
            <a:ext cx="6521589" cy="2066590"/>
          </a:xfrm>
        </p:spPr>
        <p:txBody>
          <a:bodyPr/>
          <a:lstStyle/>
          <a:p>
            <a:r>
              <a:rPr lang="en-US"/>
              <a:t>Click to edit Master title style</a:t>
            </a:r>
            <a:endParaRPr lang="en-US" dirty="0"/>
          </a:p>
        </p:txBody>
      </p:sp>
      <p:sp>
        <p:nvSpPr>
          <p:cNvPr id="3" name="Text Placeholder 2"/>
          <p:cNvSpPr>
            <a:spLocks noGrp="1"/>
          </p:cNvSpPr>
          <p:nvPr>
            <p:ph type="body" idx="1"/>
          </p:nvPr>
        </p:nvSpPr>
        <p:spPr>
          <a:xfrm>
            <a:off x="520823" y="2620980"/>
            <a:ext cx="3198768" cy="1284502"/>
          </a:xfrm>
        </p:spPr>
        <p:txBody>
          <a:bodyPr anchor="b"/>
          <a:lstStyle>
            <a:lvl1pPr marL="0" indent="0">
              <a:buNone/>
              <a:defRPr sz="1985" b="1"/>
            </a:lvl1pPr>
            <a:lvl2pPr marL="378059" indent="0">
              <a:buNone/>
              <a:defRPr sz="1654" b="1"/>
            </a:lvl2pPr>
            <a:lvl3pPr marL="756117" indent="0">
              <a:buNone/>
              <a:defRPr sz="1488" b="1"/>
            </a:lvl3pPr>
            <a:lvl4pPr marL="1134176" indent="0">
              <a:buNone/>
              <a:defRPr sz="1323" b="1"/>
            </a:lvl4pPr>
            <a:lvl5pPr marL="1512235" indent="0">
              <a:buNone/>
              <a:defRPr sz="1323" b="1"/>
            </a:lvl5pPr>
            <a:lvl6pPr marL="1890293" indent="0">
              <a:buNone/>
              <a:defRPr sz="1323" b="1"/>
            </a:lvl6pPr>
            <a:lvl7pPr marL="2268352" indent="0">
              <a:buNone/>
              <a:defRPr sz="1323" b="1"/>
            </a:lvl7pPr>
            <a:lvl8pPr marL="2646411" indent="0">
              <a:buNone/>
              <a:defRPr sz="1323" b="1"/>
            </a:lvl8pPr>
            <a:lvl9pPr marL="3024469" indent="0">
              <a:buNone/>
              <a:defRPr sz="1323" b="1"/>
            </a:lvl9pPr>
          </a:lstStyle>
          <a:p>
            <a:pPr lvl="0"/>
            <a:r>
              <a:rPr lang="en-US"/>
              <a:t>Click to edit Master text styles</a:t>
            </a:r>
          </a:p>
        </p:txBody>
      </p:sp>
      <p:sp>
        <p:nvSpPr>
          <p:cNvPr id="4" name="Content Placeholder 3"/>
          <p:cNvSpPr>
            <a:spLocks noGrp="1"/>
          </p:cNvSpPr>
          <p:nvPr>
            <p:ph sz="half" idx="2"/>
          </p:nvPr>
        </p:nvSpPr>
        <p:spPr>
          <a:xfrm>
            <a:off x="520823" y="3905482"/>
            <a:ext cx="3198768" cy="574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27890" y="2620980"/>
            <a:ext cx="3214522" cy="1284502"/>
          </a:xfrm>
        </p:spPr>
        <p:txBody>
          <a:bodyPr anchor="b"/>
          <a:lstStyle>
            <a:lvl1pPr marL="0" indent="0">
              <a:buNone/>
              <a:defRPr sz="1985" b="1"/>
            </a:lvl1pPr>
            <a:lvl2pPr marL="378059" indent="0">
              <a:buNone/>
              <a:defRPr sz="1654" b="1"/>
            </a:lvl2pPr>
            <a:lvl3pPr marL="756117" indent="0">
              <a:buNone/>
              <a:defRPr sz="1488" b="1"/>
            </a:lvl3pPr>
            <a:lvl4pPr marL="1134176" indent="0">
              <a:buNone/>
              <a:defRPr sz="1323" b="1"/>
            </a:lvl4pPr>
            <a:lvl5pPr marL="1512235" indent="0">
              <a:buNone/>
              <a:defRPr sz="1323" b="1"/>
            </a:lvl5pPr>
            <a:lvl6pPr marL="1890293" indent="0">
              <a:buNone/>
              <a:defRPr sz="1323" b="1"/>
            </a:lvl6pPr>
            <a:lvl7pPr marL="2268352" indent="0">
              <a:buNone/>
              <a:defRPr sz="1323" b="1"/>
            </a:lvl7pPr>
            <a:lvl8pPr marL="2646411" indent="0">
              <a:buNone/>
              <a:defRPr sz="1323" b="1"/>
            </a:lvl8pPr>
            <a:lvl9pPr marL="3024469" indent="0">
              <a:buNone/>
              <a:defRPr sz="1323" b="1"/>
            </a:lvl9pPr>
          </a:lstStyle>
          <a:p>
            <a:pPr lvl="0"/>
            <a:r>
              <a:rPr lang="en-US"/>
              <a:t>Click to edit Master text styles</a:t>
            </a:r>
          </a:p>
        </p:txBody>
      </p:sp>
      <p:sp>
        <p:nvSpPr>
          <p:cNvPr id="6" name="Content Placeholder 5"/>
          <p:cNvSpPr>
            <a:spLocks noGrp="1"/>
          </p:cNvSpPr>
          <p:nvPr>
            <p:ph sz="quarter" idx="4"/>
          </p:nvPr>
        </p:nvSpPr>
        <p:spPr>
          <a:xfrm>
            <a:off x="3827890" y="3905482"/>
            <a:ext cx="3214522" cy="574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ECE7F7-B772-49CD-B04B-05AD7761AB07}" type="datetimeFigureOut">
              <a:rPr lang="en-GB" smtClean="0"/>
              <a:t>21/10/2024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79608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AECE7F7-B772-49CD-B04B-05AD7761AB07}" type="datetimeFigureOut">
              <a:rPr lang="en-GB" smtClean="0"/>
              <a:t>21/10/2024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3934875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ECE7F7-B772-49CD-B04B-05AD7761AB07}" type="datetimeFigureOut">
              <a:rPr lang="en-GB" smtClean="0"/>
              <a:t>21/10/2024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2654766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822" y="712788"/>
            <a:ext cx="2438704" cy="2494756"/>
          </a:xfrm>
        </p:spPr>
        <p:txBody>
          <a:bodyPr anchor="b"/>
          <a:lstStyle>
            <a:lvl1pPr>
              <a:defRPr sz="2646"/>
            </a:lvl1pPr>
          </a:lstStyle>
          <a:p>
            <a:r>
              <a:rPr lang="en-US"/>
              <a:t>Click to edit Master title style</a:t>
            </a:r>
            <a:endParaRPr lang="en-US" dirty="0"/>
          </a:p>
        </p:txBody>
      </p:sp>
      <p:sp>
        <p:nvSpPr>
          <p:cNvPr id="3" name="Content Placeholder 2"/>
          <p:cNvSpPr>
            <a:spLocks noGrp="1"/>
          </p:cNvSpPr>
          <p:nvPr>
            <p:ph idx="1"/>
          </p:nvPr>
        </p:nvSpPr>
        <p:spPr>
          <a:xfrm>
            <a:off x="3214522" y="1539425"/>
            <a:ext cx="3827889" cy="7598117"/>
          </a:xfrm>
        </p:spPr>
        <p:txBody>
          <a:bodyPr/>
          <a:lstStyle>
            <a:lvl1pPr>
              <a:defRPr sz="2646"/>
            </a:lvl1pPr>
            <a:lvl2pPr>
              <a:defRPr sz="2315"/>
            </a:lvl2pPr>
            <a:lvl3pPr>
              <a:defRPr sz="1985"/>
            </a:lvl3pPr>
            <a:lvl4pPr>
              <a:defRPr sz="1654"/>
            </a:lvl4pPr>
            <a:lvl5pPr>
              <a:defRPr sz="1654"/>
            </a:lvl5pPr>
            <a:lvl6pPr>
              <a:defRPr sz="1654"/>
            </a:lvl6pPr>
            <a:lvl7pPr>
              <a:defRPr sz="1654"/>
            </a:lvl7pPr>
            <a:lvl8pPr>
              <a:defRPr sz="1654"/>
            </a:lvl8pPr>
            <a:lvl9pPr>
              <a:defRPr sz="16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0822" y="3207544"/>
            <a:ext cx="2438704" cy="5942372"/>
          </a:xfrm>
        </p:spPr>
        <p:txBody>
          <a:bodyPr/>
          <a:lstStyle>
            <a:lvl1pPr marL="0" indent="0">
              <a:buNone/>
              <a:defRPr sz="1323"/>
            </a:lvl1pPr>
            <a:lvl2pPr marL="378059" indent="0">
              <a:buNone/>
              <a:defRPr sz="1158"/>
            </a:lvl2pPr>
            <a:lvl3pPr marL="756117" indent="0">
              <a:buNone/>
              <a:defRPr sz="992"/>
            </a:lvl3pPr>
            <a:lvl4pPr marL="1134176" indent="0">
              <a:buNone/>
              <a:defRPr sz="827"/>
            </a:lvl4pPr>
            <a:lvl5pPr marL="1512235" indent="0">
              <a:buNone/>
              <a:defRPr sz="827"/>
            </a:lvl5pPr>
            <a:lvl6pPr marL="1890293" indent="0">
              <a:buNone/>
              <a:defRPr sz="827"/>
            </a:lvl6pPr>
            <a:lvl7pPr marL="2268352" indent="0">
              <a:buNone/>
              <a:defRPr sz="827"/>
            </a:lvl7pPr>
            <a:lvl8pPr marL="2646411" indent="0">
              <a:buNone/>
              <a:defRPr sz="827"/>
            </a:lvl8pPr>
            <a:lvl9pPr marL="3024469" indent="0">
              <a:buNone/>
              <a:defRPr sz="827"/>
            </a:lvl9pPr>
          </a:lstStyle>
          <a:p>
            <a:pPr lvl="0"/>
            <a:r>
              <a:rPr lang="en-US"/>
              <a:t>Click to edit Master text styles</a:t>
            </a:r>
          </a:p>
        </p:txBody>
      </p:sp>
      <p:sp>
        <p:nvSpPr>
          <p:cNvPr id="5" name="Date Placeholder 4"/>
          <p:cNvSpPr>
            <a:spLocks noGrp="1"/>
          </p:cNvSpPr>
          <p:nvPr>
            <p:ph type="dt" sz="half" idx="10"/>
          </p:nvPr>
        </p:nvSpPr>
        <p:spPr/>
        <p:txBody>
          <a:bodyPr/>
          <a:lstStyle/>
          <a:p>
            <a:fld id="{8AECE7F7-B772-49CD-B04B-05AD7761AB07}" type="datetimeFigureOut">
              <a:rPr lang="en-GB" smtClean="0"/>
              <a:t>21/10/2024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3004774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822" y="712788"/>
            <a:ext cx="2438704" cy="2494756"/>
          </a:xfrm>
        </p:spPr>
        <p:txBody>
          <a:bodyPr anchor="b"/>
          <a:lstStyle>
            <a:lvl1pPr>
              <a:defRPr sz="2646"/>
            </a:lvl1pPr>
          </a:lstStyle>
          <a:p>
            <a:r>
              <a:rPr lang="en-US"/>
              <a:t>Click to edit Master title style</a:t>
            </a:r>
            <a:endParaRPr lang="en-US" dirty="0"/>
          </a:p>
        </p:txBody>
      </p:sp>
      <p:sp>
        <p:nvSpPr>
          <p:cNvPr id="3" name="Picture Placeholder 2"/>
          <p:cNvSpPr>
            <a:spLocks noGrp="1" noChangeAspect="1"/>
          </p:cNvSpPr>
          <p:nvPr>
            <p:ph type="pic" idx="1"/>
          </p:nvPr>
        </p:nvSpPr>
        <p:spPr>
          <a:xfrm>
            <a:off x="3214522" y="1539425"/>
            <a:ext cx="3827889" cy="7598117"/>
          </a:xfrm>
        </p:spPr>
        <p:txBody>
          <a:bodyPr anchor="t"/>
          <a:lstStyle>
            <a:lvl1pPr marL="0" indent="0">
              <a:buNone/>
              <a:defRPr sz="2646"/>
            </a:lvl1pPr>
            <a:lvl2pPr marL="378059" indent="0">
              <a:buNone/>
              <a:defRPr sz="2315"/>
            </a:lvl2pPr>
            <a:lvl3pPr marL="756117" indent="0">
              <a:buNone/>
              <a:defRPr sz="1985"/>
            </a:lvl3pPr>
            <a:lvl4pPr marL="1134176" indent="0">
              <a:buNone/>
              <a:defRPr sz="1654"/>
            </a:lvl4pPr>
            <a:lvl5pPr marL="1512235" indent="0">
              <a:buNone/>
              <a:defRPr sz="1654"/>
            </a:lvl5pPr>
            <a:lvl6pPr marL="1890293" indent="0">
              <a:buNone/>
              <a:defRPr sz="1654"/>
            </a:lvl6pPr>
            <a:lvl7pPr marL="2268352" indent="0">
              <a:buNone/>
              <a:defRPr sz="1654"/>
            </a:lvl7pPr>
            <a:lvl8pPr marL="2646411" indent="0">
              <a:buNone/>
              <a:defRPr sz="1654"/>
            </a:lvl8pPr>
            <a:lvl9pPr marL="3024469" indent="0">
              <a:buNone/>
              <a:defRPr sz="1654"/>
            </a:lvl9pPr>
          </a:lstStyle>
          <a:p>
            <a:r>
              <a:rPr lang="en-US"/>
              <a:t>Click icon to add picture</a:t>
            </a:r>
            <a:endParaRPr lang="en-US" dirty="0"/>
          </a:p>
        </p:txBody>
      </p:sp>
      <p:sp>
        <p:nvSpPr>
          <p:cNvPr id="4" name="Text Placeholder 3"/>
          <p:cNvSpPr>
            <a:spLocks noGrp="1"/>
          </p:cNvSpPr>
          <p:nvPr>
            <p:ph type="body" sz="half" idx="2"/>
          </p:nvPr>
        </p:nvSpPr>
        <p:spPr>
          <a:xfrm>
            <a:off x="520822" y="3207544"/>
            <a:ext cx="2438704" cy="5942372"/>
          </a:xfrm>
        </p:spPr>
        <p:txBody>
          <a:bodyPr/>
          <a:lstStyle>
            <a:lvl1pPr marL="0" indent="0">
              <a:buNone/>
              <a:defRPr sz="1323"/>
            </a:lvl1pPr>
            <a:lvl2pPr marL="378059" indent="0">
              <a:buNone/>
              <a:defRPr sz="1158"/>
            </a:lvl2pPr>
            <a:lvl3pPr marL="756117" indent="0">
              <a:buNone/>
              <a:defRPr sz="992"/>
            </a:lvl3pPr>
            <a:lvl4pPr marL="1134176" indent="0">
              <a:buNone/>
              <a:defRPr sz="827"/>
            </a:lvl4pPr>
            <a:lvl5pPr marL="1512235" indent="0">
              <a:buNone/>
              <a:defRPr sz="827"/>
            </a:lvl5pPr>
            <a:lvl6pPr marL="1890293" indent="0">
              <a:buNone/>
              <a:defRPr sz="827"/>
            </a:lvl6pPr>
            <a:lvl7pPr marL="2268352" indent="0">
              <a:buNone/>
              <a:defRPr sz="827"/>
            </a:lvl7pPr>
            <a:lvl8pPr marL="2646411" indent="0">
              <a:buNone/>
              <a:defRPr sz="827"/>
            </a:lvl8pPr>
            <a:lvl9pPr marL="3024469" indent="0">
              <a:buNone/>
              <a:defRPr sz="827"/>
            </a:lvl9pPr>
          </a:lstStyle>
          <a:p>
            <a:pPr lvl="0"/>
            <a:r>
              <a:rPr lang="en-US"/>
              <a:t>Click to edit Master text styles</a:t>
            </a:r>
          </a:p>
        </p:txBody>
      </p:sp>
      <p:sp>
        <p:nvSpPr>
          <p:cNvPr id="5" name="Date Placeholder 4"/>
          <p:cNvSpPr>
            <a:spLocks noGrp="1"/>
          </p:cNvSpPr>
          <p:nvPr>
            <p:ph type="dt" sz="half" idx="10"/>
          </p:nvPr>
        </p:nvSpPr>
        <p:spPr/>
        <p:txBody>
          <a:bodyPr/>
          <a:lstStyle/>
          <a:p>
            <a:fld id="{8AECE7F7-B772-49CD-B04B-05AD7761AB07}" type="datetimeFigureOut">
              <a:rPr lang="en-GB" smtClean="0"/>
              <a:t>21/10/2024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42F2D8-E50B-4BFD-8BB8-974C89184D21}" type="slidenum">
              <a:rPr lang="en-GB" smtClean="0"/>
              <a:t>‹#›</a:t>
            </a:fld>
            <a:endParaRPr lang="en-GB"/>
          </a:p>
        </p:txBody>
      </p:sp>
    </p:spTree>
    <p:extLst>
      <p:ext uri="{BB962C8B-B14F-4D97-AF65-F5344CB8AC3E}">
        <p14:creationId xmlns:p14="http://schemas.microsoft.com/office/powerpoint/2010/main" val="738570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837" y="569242"/>
            <a:ext cx="6521589" cy="206659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9837" y="2846200"/>
            <a:ext cx="6521589" cy="67838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19837" y="9909729"/>
            <a:ext cx="1701284"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8AECE7F7-B772-49CD-B04B-05AD7761AB07}" type="datetimeFigureOut">
              <a:rPr lang="en-GB" smtClean="0"/>
              <a:t>21/10/2024</a:t>
            </a:fld>
            <a:endParaRPr lang="en-GB"/>
          </a:p>
        </p:txBody>
      </p:sp>
      <p:sp>
        <p:nvSpPr>
          <p:cNvPr id="5" name="Footer Placeholder 4"/>
          <p:cNvSpPr>
            <a:spLocks noGrp="1"/>
          </p:cNvSpPr>
          <p:nvPr>
            <p:ph type="ftr" sz="quarter" idx="3"/>
          </p:nvPr>
        </p:nvSpPr>
        <p:spPr>
          <a:xfrm>
            <a:off x="2504669" y="9909729"/>
            <a:ext cx="2551926"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5340142" y="9909729"/>
            <a:ext cx="1701284"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1742F2D8-E50B-4BFD-8BB8-974C89184D21}" type="slidenum">
              <a:rPr lang="en-GB" smtClean="0"/>
              <a:t>‹#›</a:t>
            </a:fld>
            <a:endParaRPr lang="en-GB"/>
          </a:p>
        </p:txBody>
      </p:sp>
    </p:spTree>
    <p:extLst>
      <p:ext uri="{BB962C8B-B14F-4D97-AF65-F5344CB8AC3E}">
        <p14:creationId xmlns:p14="http://schemas.microsoft.com/office/powerpoint/2010/main" val="19141480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6117" rtl="0" eaLnBrk="1" latinLnBrk="0" hangingPunct="1">
        <a:lnSpc>
          <a:spcPct val="90000"/>
        </a:lnSpc>
        <a:spcBef>
          <a:spcPct val="0"/>
        </a:spcBef>
        <a:buNone/>
        <a:defRPr sz="3638" kern="1200">
          <a:solidFill>
            <a:schemeClr val="tx1"/>
          </a:solidFill>
          <a:latin typeface="+mj-lt"/>
          <a:ea typeface="+mj-ea"/>
          <a:cs typeface="+mj-cs"/>
        </a:defRPr>
      </a:lvl1pPr>
    </p:titleStyle>
    <p:bodyStyle>
      <a:lvl1pPr marL="189029" indent="-189029" algn="l" defTabSz="756117"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7088" indent="-189029" algn="l" defTabSz="756117" rtl="0" eaLnBrk="1" latinLnBrk="0" hangingPunct="1">
        <a:lnSpc>
          <a:spcPct val="90000"/>
        </a:lnSpc>
        <a:spcBef>
          <a:spcPts val="413"/>
        </a:spcBef>
        <a:buFont typeface="Arial" panose="020B0604020202020204" pitchFamily="34" charset="0"/>
        <a:buChar char="•"/>
        <a:defRPr sz="1985" kern="1200">
          <a:solidFill>
            <a:schemeClr val="tx1"/>
          </a:solidFill>
          <a:latin typeface="+mn-lt"/>
          <a:ea typeface="+mn-ea"/>
          <a:cs typeface="+mn-cs"/>
        </a:defRPr>
      </a:lvl2pPr>
      <a:lvl3pPr marL="945147" indent="-189029" algn="l" defTabSz="756117" rtl="0" eaLnBrk="1" latinLnBrk="0" hangingPunct="1">
        <a:lnSpc>
          <a:spcPct val="90000"/>
        </a:lnSpc>
        <a:spcBef>
          <a:spcPts val="413"/>
        </a:spcBef>
        <a:buFont typeface="Arial" panose="020B0604020202020204" pitchFamily="34" charset="0"/>
        <a:buChar char="•"/>
        <a:defRPr sz="1654" kern="1200">
          <a:solidFill>
            <a:schemeClr val="tx1"/>
          </a:solidFill>
          <a:latin typeface="+mn-lt"/>
          <a:ea typeface="+mn-ea"/>
          <a:cs typeface="+mn-cs"/>
        </a:defRPr>
      </a:lvl3pPr>
      <a:lvl4pPr marL="1323205"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1264"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9323"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7381"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5440"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3499" indent="-189029" algn="l" defTabSz="756117"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6117" rtl="0" eaLnBrk="1" latinLnBrk="0" hangingPunct="1">
        <a:defRPr sz="1488" kern="1200">
          <a:solidFill>
            <a:schemeClr val="tx1"/>
          </a:solidFill>
          <a:latin typeface="+mn-lt"/>
          <a:ea typeface="+mn-ea"/>
          <a:cs typeface="+mn-cs"/>
        </a:defRPr>
      </a:lvl1pPr>
      <a:lvl2pPr marL="378059" algn="l" defTabSz="756117" rtl="0" eaLnBrk="1" latinLnBrk="0" hangingPunct="1">
        <a:defRPr sz="1488" kern="1200">
          <a:solidFill>
            <a:schemeClr val="tx1"/>
          </a:solidFill>
          <a:latin typeface="+mn-lt"/>
          <a:ea typeface="+mn-ea"/>
          <a:cs typeface="+mn-cs"/>
        </a:defRPr>
      </a:lvl2pPr>
      <a:lvl3pPr marL="756117" algn="l" defTabSz="756117" rtl="0" eaLnBrk="1" latinLnBrk="0" hangingPunct="1">
        <a:defRPr sz="1488" kern="1200">
          <a:solidFill>
            <a:schemeClr val="tx1"/>
          </a:solidFill>
          <a:latin typeface="+mn-lt"/>
          <a:ea typeface="+mn-ea"/>
          <a:cs typeface="+mn-cs"/>
        </a:defRPr>
      </a:lvl3pPr>
      <a:lvl4pPr marL="1134176" algn="l" defTabSz="756117" rtl="0" eaLnBrk="1" latinLnBrk="0" hangingPunct="1">
        <a:defRPr sz="1488" kern="1200">
          <a:solidFill>
            <a:schemeClr val="tx1"/>
          </a:solidFill>
          <a:latin typeface="+mn-lt"/>
          <a:ea typeface="+mn-ea"/>
          <a:cs typeface="+mn-cs"/>
        </a:defRPr>
      </a:lvl4pPr>
      <a:lvl5pPr marL="1512235" algn="l" defTabSz="756117" rtl="0" eaLnBrk="1" latinLnBrk="0" hangingPunct="1">
        <a:defRPr sz="1488" kern="1200">
          <a:solidFill>
            <a:schemeClr val="tx1"/>
          </a:solidFill>
          <a:latin typeface="+mn-lt"/>
          <a:ea typeface="+mn-ea"/>
          <a:cs typeface="+mn-cs"/>
        </a:defRPr>
      </a:lvl5pPr>
      <a:lvl6pPr marL="1890293" algn="l" defTabSz="756117" rtl="0" eaLnBrk="1" latinLnBrk="0" hangingPunct="1">
        <a:defRPr sz="1488" kern="1200">
          <a:solidFill>
            <a:schemeClr val="tx1"/>
          </a:solidFill>
          <a:latin typeface="+mn-lt"/>
          <a:ea typeface="+mn-ea"/>
          <a:cs typeface="+mn-cs"/>
        </a:defRPr>
      </a:lvl6pPr>
      <a:lvl7pPr marL="2268352" algn="l" defTabSz="756117" rtl="0" eaLnBrk="1" latinLnBrk="0" hangingPunct="1">
        <a:defRPr sz="1488" kern="1200">
          <a:solidFill>
            <a:schemeClr val="tx1"/>
          </a:solidFill>
          <a:latin typeface="+mn-lt"/>
          <a:ea typeface="+mn-ea"/>
          <a:cs typeface="+mn-cs"/>
        </a:defRPr>
      </a:lvl7pPr>
      <a:lvl8pPr marL="2646411" algn="l" defTabSz="756117" rtl="0" eaLnBrk="1" latinLnBrk="0" hangingPunct="1">
        <a:defRPr sz="1488" kern="1200">
          <a:solidFill>
            <a:schemeClr val="tx1"/>
          </a:solidFill>
          <a:latin typeface="+mn-lt"/>
          <a:ea typeface="+mn-ea"/>
          <a:cs typeface="+mn-cs"/>
        </a:defRPr>
      </a:lvl8pPr>
      <a:lvl9pPr marL="3024469" algn="l" defTabSz="756117"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A2563-E95F-98F9-72B6-02841AEC52B1}"/>
              </a:ext>
            </a:extLst>
          </p:cNvPr>
          <p:cNvSpPr>
            <a:spLocks noGrp="1"/>
          </p:cNvSpPr>
          <p:nvPr>
            <p:ph type="title"/>
          </p:nvPr>
        </p:nvSpPr>
        <p:spPr>
          <a:xfrm>
            <a:off x="5709933" y="35956"/>
            <a:ext cx="1836000" cy="1152000"/>
          </a:xfrm>
          <a:ln w="76200">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en-GB" sz="2000" dirty="0">
                <a:latin typeface="Arial Black" panose="020B0A04020102020204" pitchFamily="34" charset="0"/>
              </a:rPr>
              <a:t>Pocket Guide</a:t>
            </a:r>
          </a:p>
        </p:txBody>
      </p:sp>
      <p:pic>
        <p:nvPicPr>
          <p:cNvPr id="5" name="Content Placeholder 4">
            <a:extLst>
              <a:ext uri="{FF2B5EF4-FFF2-40B4-BE49-F238E27FC236}">
                <a16:creationId xmlns:a16="http://schemas.microsoft.com/office/drawing/2014/main" id="{6550207A-613B-843E-D58F-AE4A72F4FE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112" y="9999367"/>
            <a:ext cx="6523037" cy="545663"/>
          </a:xfrm>
        </p:spPr>
      </p:pic>
      <p:sp>
        <p:nvSpPr>
          <p:cNvPr id="6" name="Title 1">
            <a:extLst>
              <a:ext uri="{FF2B5EF4-FFF2-40B4-BE49-F238E27FC236}">
                <a16:creationId xmlns:a16="http://schemas.microsoft.com/office/drawing/2014/main" id="{6A71CF6F-9D52-C561-57B6-2C798D72283C}"/>
              </a:ext>
            </a:extLst>
          </p:cNvPr>
          <p:cNvSpPr txBox="1">
            <a:spLocks/>
          </p:cNvSpPr>
          <p:nvPr/>
        </p:nvSpPr>
        <p:spPr>
          <a:xfrm>
            <a:off x="63967" y="41512"/>
            <a:ext cx="5616000" cy="1184771"/>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rmAutofit/>
          </a:bodyPr>
          <a:lstStyle>
            <a:lvl1pPr algn="l" defTabSz="756117" rtl="0" eaLnBrk="1" latinLnBrk="0" hangingPunct="1">
              <a:lnSpc>
                <a:spcPct val="90000"/>
              </a:lnSpc>
              <a:spcBef>
                <a:spcPct val="0"/>
              </a:spcBef>
              <a:buNone/>
              <a:defRPr sz="3638" kern="1200">
                <a:solidFill>
                  <a:schemeClr val="tx1"/>
                </a:solidFill>
                <a:latin typeface="+mj-lt"/>
                <a:ea typeface="+mj-ea"/>
                <a:cs typeface="+mj-cs"/>
              </a:defRPr>
            </a:lvl1pPr>
          </a:lstStyle>
          <a:p>
            <a:pPr marL="174625"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Risk Outside The Home: </a:t>
            </a:r>
            <a:r>
              <a:rPr lang="en-GB" sz="2800" b="1" dirty="0">
                <a:solidFill>
                  <a:prstClr val="white"/>
                </a:solidFill>
                <a:latin typeface="Calibri" panose="020F0502020204030204" pitchFamily="34" charset="0"/>
                <a:ea typeface="Calibri" panose="020F0502020204030204" pitchFamily="34" charset="0"/>
                <a:cs typeface="Times New Roman" panose="02020603050405020304" pitchFamily="18" charset="0"/>
              </a:rPr>
              <a:t>Assessment</a:t>
            </a:r>
            <a:endParaRPr kumimoji="0" lang="en-GB" sz="4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871BB0A-A642-0734-645E-6B4722C1A4A3}"/>
              </a:ext>
            </a:extLst>
          </p:cNvPr>
          <p:cNvSpPr/>
          <p:nvPr/>
        </p:nvSpPr>
        <p:spPr>
          <a:xfrm>
            <a:off x="23205" y="23204"/>
            <a:ext cx="7524000" cy="10656000"/>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1F14775F-847E-7C6C-6822-9EAF4F084983}"/>
              </a:ext>
            </a:extLst>
          </p:cNvPr>
          <p:cNvCxnSpPr/>
          <p:nvPr/>
        </p:nvCxnSpPr>
        <p:spPr>
          <a:xfrm>
            <a:off x="345270" y="1721222"/>
            <a:ext cx="6840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0FE551F-E9B2-B0E4-FC37-816799E1E1FD}"/>
              </a:ext>
            </a:extLst>
          </p:cNvPr>
          <p:cNvSpPr txBox="1"/>
          <p:nvPr/>
        </p:nvSpPr>
        <p:spPr>
          <a:xfrm>
            <a:off x="1543049" y="1303782"/>
            <a:ext cx="4444253" cy="338554"/>
          </a:xfrm>
          <a:prstGeom prst="rect">
            <a:avLst/>
          </a:prstGeom>
          <a:noFill/>
        </p:spPr>
        <p:txBody>
          <a:bodyPr wrap="square">
            <a:spAutoFit/>
          </a:bodyPr>
          <a:lstStyle/>
          <a:p>
            <a:pPr algn="ctr"/>
            <a:r>
              <a:rPr lang="en-GB" sz="1600" i="1" dirty="0">
                <a:latin typeface="Calibri" panose="020F0502020204030204" pitchFamily="34" charset="0"/>
                <a:ea typeface="Calibri" panose="020F0502020204030204" pitchFamily="34" charset="0"/>
                <a:cs typeface="Times New Roman" panose="02020603050405020304" pitchFamily="18" charset="0"/>
              </a:rPr>
              <a:t>Communication – Context - Curiosity</a:t>
            </a:r>
            <a:r>
              <a:rPr lang="en-GB" sz="1600" i="1" dirty="0">
                <a:effectLst/>
                <a:latin typeface="Calibri" panose="020F0502020204030204" pitchFamily="34" charset="0"/>
                <a:ea typeface="Calibri" panose="020F0502020204030204" pitchFamily="34" charset="0"/>
                <a:cs typeface="Times New Roman" panose="02020603050405020304" pitchFamily="18" charset="0"/>
              </a:rPr>
              <a:t> </a:t>
            </a:r>
            <a:endParaRPr lang="en-GB" sz="1600" i="1" dirty="0"/>
          </a:p>
        </p:txBody>
      </p:sp>
      <p:sp>
        <p:nvSpPr>
          <p:cNvPr id="4" name="TextBox 3">
            <a:extLst>
              <a:ext uri="{FF2B5EF4-FFF2-40B4-BE49-F238E27FC236}">
                <a16:creationId xmlns:a16="http://schemas.microsoft.com/office/drawing/2014/main" id="{0FD2D65E-D62C-8574-5EAD-4A7B33065B3E}"/>
              </a:ext>
            </a:extLst>
          </p:cNvPr>
          <p:cNvSpPr txBox="1"/>
          <p:nvPr/>
        </p:nvSpPr>
        <p:spPr>
          <a:xfrm>
            <a:off x="284748" y="1889977"/>
            <a:ext cx="7005052" cy="2893100"/>
          </a:xfrm>
          <a:prstGeom prst="rect">
            <a:avLst/>
          </a:prstGeom>
          <a:noFill/>
        </p:spPr>
        <p:txBody>
          <a:bodyPr wrap="square">
            <a:spAutoFit/>
          </a:bodyPr>
          <a:lstStyle/>
          <a:p>
            <a:pPr algn="l" rtl="0" fontAlgn="base"/>
            <a:r>
              <a:rPr lang="en-GB" sz="1400" dirty="0">
                <a:solidFill>
                  <a:srgbClr val="000000"/>
                </a:solidFill>
                <a:latin typeface="Univers" panose="020B0503020202020204" pitchFamily="34" charset="0"/>
              </a:rPr>
              <a:t>Assessments have historically focused on</a:t>
            </a:r>
            <a:r>
              <a:rPr lang="en-GB" sz="1400" i="0" u="none" strike="noStrike" dirty="0">
                <a:solidFill>
                  <a:srgbClr val="000000"/>
                </a:solidFill>
                <a:effectLst/>
                <a:latin typeface="Univers" panose="020B0503020202020204" pitchFamily="34" charset="0"/>
              </a:rPr>
              <a:t> the family and home, or focus on specific issues or concerns (educational issues, mental health, substance use…This means that certain voices or specific types of information have been prioritised</a:t>
            </a:r>
            <a:r>
              <a:rPr lang="en-US" sz="1400" i="0" dirty="0">
                <a:solidFill>
                  <a:srgbClr val="000000"/>
                </a:solidFill>
                <a:effectLst/>
                <a:latin typeface="Univers" panose="020B0503020202020204" pitchFamily="34" charset="0"/>
              </a:rPr>
              <a:t>​. Assessments do not always focus on Risks Outside The Home and therefore no</a:t>
            </a:r>
            <a:r>
              <a:rPr lang="en-GB" sz="1400" i="0" u="none" strike="noStrike" dirty="0">
                <a:solidFill>
                  <a:srgbClr val="000000"/>
                </a:solidFill>
                <a:effectLst/>
                <a:latin typeface="Univers" panose="020B0503020202020204" pitchFamily="34" charset="0"/>
              </a:rPr>
              <a:t> not always provide for a holistic view of a child's life. Possible indicators of contextual gaps in assessments include</a:t>
            </a:r>
            <a:r>
              <a:rPr lang="en-US" sz="1400" i="0" dirty="0">
                <a:solidFill>
                  <a:srgbClr val="000000"/>
                </a:solidFill>
                <a:effectLst/>
                <a:latin typeface="Univers" panose="020B0503020202020204" pitchFamily="34" charset="0"/>
              </a:rPr>
              <a:t>​ not being able to answer these questions:</a:t>
            </a:r>
          </a:p>
          <a:p>
            <a:pPr algn="l" rtl="0" fontAlgn="base"/>
            <a:endParaRPr lang="en-US" sz="1400" dirty="0">
              <a:solidFill>
                <a:srgbClr val="000000"/>
              </a:solidFill>
              <a:latin typeface="Univers" panose="020B0503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i="0" u="none" strike="noStrike" dirty="0">
                <a:solidFill>
                  <a:srgbClr val="000000"/>
                </a:solidFill>
                <a:effectLst/>
                <a:latin typeface="Univers" panose="020B0503020202020204" pitchFamily="34" charset="0"/>
              </a:rPr>
              <a:t>What do we know about their peer group</a:t>
            </a:r>
            <a:r>
              <a:rPr lang="en-US" sz="140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i="0" u="none" strike="noStrike" dirty="0">
                <a:solidFill>
                  <a:srgbClr val="000000"/>
                </a:solidFill>
                <a:effectLst/>
                <a:latin typeface="Univers" panose="020B0503020202020204" pitchFamily="34" charset="0"/>
              </a:rPr>
              <a:t>What do we know about their time in the community</a:t>
            </a:r>
            <a:r>
              <a:rPr lang="en-US" sz="140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i="0" u="none" strike="noStrike" dirty="0">
                <a:solidFill>
                  <a:srgbClr val="000000"/>
                </a:solidFill>
                <a:effectLst/>
                <a:latin typeface="Univers" panose="020B0503020202020204" pitchFamily="34" charset="0"/>
              </a:rPr>
              <a:t>What do we know about their community</a:t>
            </a:r>
            <a:r>
              <a:rPr lang="en-US" sz="1400" i="0" dirty="0">
                <a:solidFill>
                  <a:srgbClr val="000000"/>
                </a:solidFill>
                <a:effectLst/>
                <a:latin typeface="Univers" panose="020B0503020202020204" pitchFamily="34" charset="0"/>
              </a:rPr>
              <a:t>​?</a:t>
            </a:r>
            <a:endParaRPr lang="en-US" sz="1400" dirty="0">
              <a:solidFill>
                <a:srgbClr val="000000"/>
              </a:solidFill>
              <a:latin typeface="Univers" panose="020B0503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i="0" u="none" strike="noStrike" dirty="0">
                <a:solidFill>
                  <a:srgbClr val="000000"/>
                </a:solidFill>
                <a:effectLst/>
                <a:latin typeface="Univers" panose="020B0503020202020204" pitchFamily="34" charset="0"/>
              </a:rPr>
              <a:t>What do we know about their online life</a:t>
            </a:r>
            <a:r>
              <a:rPr lang="en-US" sz="1400" i="0" dirty="0">
                <a:solidFill>
                  <a:srgbClr val="000000"/>
                </a:solidFill>
                <a:effectLst/>
                <a:latin typeface="Univers" panose="020B0503020202020204" pitchFamily="34" charset="0"/>
              </a:rPr>
              <a:t>​?</a:t>
            </a:r>
            <a:endParaRPr lang="en-US" sz="1400" dirty="0">
              <a:solidFill>
                <a:srgbClr val="000000"/>
              </a:solidFill>
              <a:latin typeface="Univers" panose="020B0503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i="0" u="none" strike="noStrike" dirty="0">
                <a:solidFill>
                  <a:srgbClr val="000000"/>
                </a:solidFill>
                <a:effectLst/>
                <a:latin typeface="Univers" panose="020B0503020202020204" pitchFamily="34" charset="0"/>
              </a:rPr>
              <a:t>What do we know about their vulnerabilities outside the home?</a:t>
            </a:r>
            <a:endParaRPr lang="en-US" sz="1400" i="0" dirty="0">
              <a:solidFill>
                <a:srgbClr val="000000"/>
              </a:solidFill>
              <a:effectLst/>
              <a:latin typeface="Univers" panose="020B0503020202020204" pitchFamily="34" charset="0"/>
            </a:endParaRPr>
          </a:p>
        </p:txBody>
      </p:sp>
      <p:sp>
        <p:nvSpPr>
          <p:cNvPr id="10" name="TextBox 9">
            <a:extLst>
              <a:ext uri="{FF2B5EF4-FFF2-40B4-BE49-F238E27FC236}">
                <a16:creationId xmlns:a16="http://schemas.microsoft.com/office/drawing/2014/main" id="{E6D15842-5D6A-45FA-E995-3B0BECD03185}"/>
              </a:ext>
            </a:extLst>
          </p:cNvPr>
          <p:cNvSpPr txBox="1"/>
          <p:nvPr/>
        </p:nvSpPr>
        <p:spPr>
          <a:xfrm>
            <a:off x="345271" y="4838040"/>
            <a:ext cx="6696878" cy="3754874"/>
          </a:xfrm>
          <a:prstGeom prst="rect">
            <a:avLst/>
          </a:prstGeom>
          <a:noFill/>
        </p:spPr>
        <p:txBody>
          <a:bodyPr wrap="square">
            <a:spAutoFit/>
          </a:bodyPr>
          <a:lstStyle/>
          <a:p>
            <a:pPr algn="l" rtl="0" fontAlgn="base"/>
            <a:r>
              <a:rPr lang="en-GB" sz="1400" dirty="0">
                <a:solidFill>
                  <a:srgbClr val="000000"/>
                </a:solidFill>
                <a:latin typeface="Univers" panose="020B0503020202020204" pitchFamily="34" charset="0"/>
              </a:rPr>
              <a:t>Some young people may be more vulnerable to Risks Outside The Home, and understanding how these vulnerabilities interact with Risk Indicators we observe. Below are examples of possible Vulnerabilities and Risk Indicators (this is not exhaustive): </a:t>
            </a:r>
            <a:endParaRPr lang="en-GB" sz="1400" i="0" dirty="0">
              <a:solidFill>
                <a:srgbClr val="000000"/>
              </a:solidFill>
              <a:effectLst/>
              <a:latin typeface="Univers" panose="020B0503020202020204" pitchFamily="34" charset="0"/>
            </a:endParaRPr>
          </a:p>
          <a:p>
            <a:pPr algn="l" rtl="0" fontAlgn="base"/>
            <a:endParaRPr lang="en-GB" sz="1400" i="0" u="sng" dirty="0">
              <a:solidFill>
                <a:srgbClr val="000000"/>
              </a:solidFill>
              <a:effectLst/>
              <a:latin typeface="Univers" panose="020B0503020202020204" pitchFamily="34" charset="0"/>
            </a:endParaRPr>
          </a:p>
          <a:p>
            <a:pPr algn="l" rtl="0" fontAlgn="base"/>
            <a:r>
              <a:rPr lang="en-GB" sz="1400" b="1" i="0" u="sng" dirty="0">
                <a:solidFill>
                  <a:srgbClr val="000000"/>
                </a:solidFill>
                <a:effectLst/>
                <a:latin typeface="Univers" panose="020B0503020202020204" pitchFamily="34" charset="0"/>
              </a:rPr>
              <a:t>Vulnerabilities:</a:t>
            </a:r>
            <a:r>
              <a:rPr lang="en-US" sz="1400" b="1"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Learning/educational needs, neurodevelopmental differences and processing delays.</a:t>
            </a:r>
            <a:r>
              <a:rPr lang="en-US" sz="1400"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Socially isolated</a:t>
            </a:r>
            <a:r>
              <a:rPr lang="en-US" sz="1400"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Adverse Childhood experiences</a:t>
            </a:r>
            <a:r>
              <a:rPr lang="en-US" sz="1400"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Mental health and substance use (also a risk indicator)</a:t>
            </a:r>
          </a:p>
          <a:p>
            <a:pPr algn="l" rtl="0" fontAlgn="base"/>
            <a:endParaRPr lang="en-GB" sz="1400" dirty="0">
              <a:solidFill>
                <a:srgbClr val="000000"/>
              </a:solidFill>
              <a:latin typeface="Univers" panose="020B0503020202020204" pitchFamily="34" charset="0"/>
            </a:endParaRPr>
          </a:p>
          <a:p>
            <a:pPr algn="l" rtl="0" fontAlgn="base"/>
            <a:r>
              <a:rPr lang="en-GB" sz="1400" b="1" i="0" u="sng" dirty="0">
                <a:solidFill>
                  <a:srgbClr val="000000"/>
                </a:solidFill>
                <a:effectLst/>
                <a:latin typeface="Univers" panose="020B0503020202020204" pitchFamily="34" charset="0"/>
              </a:rPr>
              <a:t>Risk Indicators:</a:t>
            </a:r>
            <a:r>
              <a:rPr lang="en-US" sz="1400" b="1"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Victim or perpetrator of assaults</a:t>
            </a:r>
            <a:r>
              <a:rPr lang="en-US" sz="1400"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Low school attendance</a:t>
            </a:r>
            <a:r>
              <a:rPr lang="en-US" sz="1400" i="0" dirty="0">
                <a:solidFill>
                  <a:srgbClr val="000000"/>
                </a:solidFill>
                <a:effectLst/>
                <a:latin typeface="Univers" panose="020B0503020202020204" pitchFamily="34" charset="0"/>
              </a:rPr>
              <a:t>​</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Mental health and substance use</a:t>
            </a:r>
            <a:r>
              <a:rPr lang="en-US" sz="1400" i="0" dirty="0">
                <a:solidFill>
                  <a:srgbClr val="000000"/>
                </a:solidFill>
                <a:effectLst/>
                <a:latin typeface="Univers" panose="020B0503020202020204" pitchFamily="34" charset="0"/>
              </a:rPr>
              <a:t>​ (also a vulnerability)</a:t>
            </a:r>
          </a:p>
          <a:p>
            <a:pPr algn="l" rtl="0" fontAlgn="base">
              <a:buFont typeface="+mj-lt"/>
              <a:buAutoNum type="arabicPeriod"/>
            </a:pPr>
            <a:r>
              <a:rPr lang="en-GB" sz="1400" i="0" u="none" strike="noStrike" dirty="0">
                <a:solidFill>
                  <a:srgbClr val="000000"/>
                </a:solidFill>
                <a:effectLst/>
                <a:latin typeface="Univers" panose="020B0503020202020204" pitchFamily="34" charset="0"/>
              </a:rPr>
              <a:t>Anti-social behaviour</a:t>
            </a:r>
            <a:endParaRPr lang="en-US" sz="1400" i="0" dirty="0">
              <a:solidFill>
                <a:srgbClr val="000000"/>
              </a:solidFill>
              <a:effectLst/>
              <a:latin typeface="Univers" panose="020B0503020202020204" pitchFamily="34" charset="0"/>
            </a:endParaRPr>
          </a:p>
        </p:txBody>
      </p:sp>
      <p:sp>
        <p:nvSpPr>
          <p:cNvPr id="13" name="TextBox 12">
            <a:extLst>
              <a:ext uri="{FF2B5EF4-FFF2-40B4-BE49-F238E27FC236}">
                <a16:creationId xmlns:a16="http://schemas.microsoft.com/office/drawing/2014/main" id="{D33EAEE6-D32D-A314-1C89-CEB86FACB5FE}"/>
              </a:ext>
            </a:extLst>
          </p:cNvPr>
          <p:cNvSpPr txBox="1"/>
          <p:nvPr/>
        </p:nvSpPr>
        <p:spPr>
          <a:xfrm>
            <a:off x="284748" y="8681951"/>
            <a:ext cx="6607980" cy="954107"/>
          </a:xfrm>
          <a:prstGeom prst="rect">
            <a:avLst/>
          </a:prstGeom>
          <a:noFill/>
        </p:spPr>
        <p:txBody>
          <a:bodyPr wrap="square">
            <a:spAutoFit/>
          </a:bodyPr>
          <a:lstStyle/>
          <a:p>
            <a:pPr fontAlgn="base"/>
            <a:r>
              <a:rPr lang="en-GB" sz="1400" i="0" u="none" strike="noStrike" dirty="0">
                <a:solidFill>
                  <a:srgbClr val="000000"/>
                </a:solidFill>
                <a:effectLst/>
                <a:latin typeface="Univers" panose="020B0503020202020204" pitchFamily="34" charset="0"/>
              </a:rPr>
              <a:t>Where we have evidence of risk and/or vulnerabilities we should seek to share information with partners to build a shared understanding of risk.</a:t>
            </a:r>
            <a:r>
              <a:rPr lang="en-US" sz="1400" i="0" dirty="0">
                <a:solidFill>
                  <a:srgbClr val="000000"/>
                </a:solidFill>
                <a:effectLst/>
                <a:latin typeface="Univers" panose="020B0503020202020204" pitchFamily="34" charset="0"/>
              </a:rPr>
              <a:t> </a:t>
            </a:r>
            <a:r>
              <a:rPr lang="en-GB" sz="1400" i="0" u="none" strike="noStrike" dirty="0">
                <a:solidFill>
                  <a:srgbClr val="000000"/>
                </a:solidFill>
                <a:effectLst/>
                <a:latin typeface="Univers" panose="020B0503020202020204" pitchFamily="34" charset="0"/>
              </a:rPr>
              <a:t>Risk outside the home requires shared understanding of risk - this only happens with communication</a:t>
            </a:r>
            <a:endParaRPr lang="en-US" sz="1400" i="0" dirty="0">
              <a:solidFill>
                <a:srgbClr val="000000"/>
              </a:solidFill>
              <a:effectLst/>
              <a:latin typeface="Univers" panose="020B0503020202020204" pitchFamily="34" charset="0"/>
            </a:endParaRPr>
          </a:p>
        </p:txBody>
      </p:sp>
    </p:spTree>
    <p:extLst>
      <p:ext uri="{BB962C8B-B14F-4D97-AF65-F5344CB8AC3E}">
        <p14:creationId xmlns:p14="http://schemas.microsoft.com/office/powerpoint/2010/main" val="2505076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A2563-E95F-98F9-72B6-02841AEC52B1}"/>
              </a:ext>
            </a:extLst>
          </p:cNvPr>
          <p:cNvSpPr>
            <a:spLocks noGrp="1"/>
          </p:cNvSpPr>
          <p:nvPr>
            <p:ph type="title"/>
          </p:nvPr>
        </p:nvSpPr>
        <p:spPr>
          <a:xfrm>
            <a:off x="5709933" y="35956"/>
            <a:ext cx="1836000" cy="1152000"/>
          </a:xfrm>
          <a:ln w="76200">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en-GB" sz="2000" dirty="0">
                <a:latin typeface="Arial Black" panose="020B0A04020102020204" pitchFamily="34" charset="0"/>
              </a:rPr>
              <a:t>Pocket Guide</a:t>
            </a:r>
          </a:p>
        </p:txBody>
      </p:sp>
      <p:pic>
        <p:nvPicPr>
          <p:cNvPr id="5" name="Content Placeholder 4">
            <a:extLst>
              <a:ext uri="{FF2B5EF4-FFF2-40B4-BE49-F238E27FC236}">
                <a16:creationId xmlns:a16="http://schemas.microsoft.com/office/drawing/2014/main" id="{6550207A-613B-843E-D58F-AE4A72F4FE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112" y="9999367"/>
            <a:ext cx="6523037" cy="545663"/>
          </a:xfrm>
        </p:spPr>
      </p:pic>
      <p:sp>
        <p:nvSpPr>
          <p:cNvPr id="6" name="Title 1">
            <a:extLst>
              <a:ext uri="{FF2B5EF4-FFF2-40B4-BE49-F238E27FC236}">
                <a16:creationId xmlns:a16="http://schemas.microsoft.com/office/drawing/2014/main" id="{6A71CF6F-9D52-C561-57B6-2C798D72283C}"/>
              </a:ext>
            </a:extLst>
          </p:cNvPr>
          <p:cNvSpPr txBox="1">
            <a:spLocks/>
          </p:cNvSpPr>
          <p:nvPr/>
        </p:nvSpPr>
        <p:spPr>
          <a:xfrm>
            <a:off x="63967" y="41512"/>
            <a:ext cx="5616000" cy="1184771"/>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rmAutofit/>
          </a:bodyPr>
          <a:lstStyle>
            <a:lvl1pPr algn="l" defTabSz="756117" rtl="0" eaLnBrk="1" latinLnBrk="0" hangingPunct="1">
              <a:lnSpc>
                <a:spcPct val="90000"/>
              </a:lnSpc>
              <a:spcBef>
                <a:spcPct val="0"/>
              </a:spcBef>
              <a:buNone/>
              <a:defRPr sz="3638" kern="1200">
                <a:solidFill>
                  <a:schemeClr val="tx1"/>
                </a:solidFill>
                <a:latin typeface="+mj-lt"/>
                <a:ea typeface="+mj-ea"/>
                <a:cs typeface="+mj-cs"/>
              </a:defRPr>
            </a:lvl1pPr>
          </a:lstStyle>
          <a:p>
            <a:pPr marL="174625"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Risk Outside The Home: </a:t>
            </a:r>
            <a:r>
              <a:rPr lang="en-GB" sz="2800" b="1" dirty="0">
                <a:solidFill>
                  <a:prstClr val="white"/>
                </a:solidFill>
                <a:latin typeface="Calibri" panose="020F0502020204030204" pitchFamily="34" charset="0"/>
                <a:ea typeface="Calibri" panose="020F0502020204030204" pitchFamily="34" charset="0"/>
                <a:cs typeface="Times New Roman" panose="02020603050405020304" pitchFamily="18" charset="0"/>
              </a:rPr>
              <a:t>Assessment</a:t>
            </a:r>
            <a:endParaRPr kumimoji="0" lang="en-GB" sz="4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871BB0A-A642-0734-645E-6B4722C1A4A3}"/>
              </a:ext>
            </a:extLst>
          </p:cNvPr>
          <p:cNvSpPr/>
          <p:nvPr/>
        </p:nvSpPr>
        <p:spPr>
          <a:xfrm>
            <a:off x="23205" y="23204"/>
            <a:ext cx="7524000" cy="10656000"/>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1F14775F-847E-7C6C-6822-9EAF4F084983}"/>
              </a:ext>
            </a:extLst>
          </p:cNvPr>
          <p:cNvCxnSpPr/>
          <p:nvPr/>
        </p:nvCxnSpPr>
        <p:spPr>
          <a:xfrm>
            <a:off x="345270" y="1721222"/>
            <a:ext cx="6840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0FE551F-E9B2-B0E4-FC37-816799E1E1FD}"/>
              </a:ext>
            </a:extLst>
          </p:cNvPr>
          <p:cNvSpPr txBox="1"/>
          <p:nvPr/>
        </p:nvSpPr>
        <p:spPr>
          <a:xfrm>
            <a:off x="1543049" y="1303782"/>
            <a:ext cx="4444253" cy="338554"/>
          </a:xfrm>
          <a:prstGeom prst="rect">
            <a:avLst/>
          </a:prstGeom>
          <a:noFill/>
        </p:spPr>
        <p:txBody>
          <a:bodyPr wrap="square">
            <a:spAutoFit/>
          </a:bodyPr>
          <a:lstStyle/>
          <a:p>
            <a:pPr algn="ctr"/>
            <a:r>
              <a:rPr lang="en-GB" sz="1600" i="1" dirty="0">
                <a:latin typeface="Calibri" panose="020F0502020204030204" pitchFamily="34" charset="0"/>
                <a:ea typeface="Calibri" panose="020F0502020204030204" pitchFamily="34" charset="0"/>
                <a:cs typeface="Times New Roman" panose="02020603050405020304" pitchFamily="18" charset="0"/>
              </a:rPr>
              <a:t>Communication – Context - Curiosity</a:t>
            </a:r>
            <a:r>
              <a:rPr lang="en-GB" sz="1600" i="1" dirty="0">
                <a:effectLst/>
                <a:latin typeface="Calibri" panose="020F0502020204030204" pitchFamily="34" charset="0"/>
                <a:ea typeface="Calibri" panose="020F0502020204030204" pitchFamily="34" charset="0"/>
                <a:cs typeface="Times New Roman" panose="02020603050405020304" pitchFamily="18" charset="0"/>
              </a:rPr>
              <a:t> </a:t>
            </a:r>
            <a:endParaRPr lang="en-GB" sz="1600" i="1" dirty="0"/>
          </a:p>
        </p:txBody>
      </p:sp>
      <p:sp>
        <p:nvSpPr>
          <p:cNvPr id="4" name="TextBox 3">
            <a:extLst>
              <a:ext uri="{FF2B5EF4-FFF2-40B4-BE49-F238E27FC236}">
                <a16:creationId xmlns:a16="http://schemas.microsoft.com/office/drawing/2014/main" id="{1A7D3237-D16A-76F0-0468-26548018173A}"/>
              </a:ext>
            </a:extLst>
          </p:cNvPr>
          <p:cNvSpPr txBox="1"/>
          <p:nvPr/>
        </p:nvSpPr>
        <p:spPr>
          <a:xfrm>
            <a:off x="274638" y="2025988"/>
            <a:ext cx="6627812" cy="1815882"/>
          </a:xfrm>
          <a:prstGeom prst="rect">
            <a:avLst/>
          </a:prstGeom>
          <a:noFill/>
        </p:spPr>
        <p:txBody>
          <a:bodyPr wrap="square">
            <a:spAutoFit/>
          </a:bodyPr>
          <a:lstStyle/>
          <a:p>
            <a:pPr algn="l" rtl="0" fontAlgn="base"/>
            <a:r>
              <a:rPr lang="en-GB" sz="1400" b="1" i="0" u="none" strike="noStrike" dirty="0">
                <a:solidFill>
                  <a:srgbClr val="000000"/>
                </a:solidFill>
                <a:effectLst/>
                <a:latin typeface="Univers" panose="020B0503020202020204" pitchFamily="34" charset="0"/>
              </a:rPr>
              <a:t>Prepare for the Assessment:</a:t>
            </a:r>
          </a:p>
          <a:p>
            <a:pPr algn="l" rtl="0" fontAlgn="base"/>
            <a:endParaRPr lang="en-GB" sz="1400" i="0" u="none" strike="noStrike" dirty="0">
              <a:solidFill>
                <a:srgbClr val="000000"/>
              </a:solidFill>
              <a:effectLst/>
              <a:latin typeface="Univers" panose="020B0503020202020204" pitchFamily="34" charset="0"/>
            </a:endParaRPr>
          </a:p>
          <a:p>
            <a:pPr algn="l" rtl="0" fontAlgn="base"/>
            <a:r>
              <a:rPr lang="en-GB" sz="1400" i="0" u="none" strike="noStrike" dirty="0">
                <a:solidFill>
                  <a:srgbClr val="000000"/>
                </a:solidFill>
                <a:effectLst/>
                <a:latin typeface="Univers" panose="020B0503020202020204" pitchFamily="34" charset="0"/>
              </a:rPr>
              <a:t>Professionals can Complete their own map of the area</a:t>
            </a:r>
            <a:r>
              <a:rPr lang="en-US" sz="1400" i="0" dirty="0">
                <a:solidFill>
                  <a:srgbClr val="000000"/>
                </a:solidFill>
                <a:effectLst/>
                <a:latin typeface="Univers" panose="020B0503020202020204" pitchFamily="34" charset="0"/>
              </a:rPr>
              <a:t>​. Can you identify </a:t>
            </a:r>
            <a:r>
              <a:rPr lang="en-GB" sz="1400" i="0" u="none" strike="noStrike" dirty="0">
                <a:solidFill>
                  <a:srgbClr val="000000"/>
                </a:solidFill>
                <a:effectLst/>
                <a:latin typeface="Univers" panose="020B0503020202020204" pitchFamily="34" charset="0"/>
              </a:rPr>
              <a:t>What strengths does the community have and what risks exist in the community. If you don’t have a good understanding of the community, Who can you speak with to understand the area better and What other data can I access</a:t>
            </a:r>
            <a:r>
              <a:rPr lang="en-US" sz="1400" i="0" dirty="0">
                <a:solidFill>
                  <a:srgbClr val="000000"/>
                </a:solidFill>
                <a:effectLst/>
                <a:latin typeface="Univers" panose="020B0503020202020204" pitchFamily="34" charset="0"/>
              </a:rPr>
              <a:t>​.. </a:t>
            </a:r>
            <a:r>
              <a:rPr lang="en-GB" sz="1400" i="0" u="none" strike="noStrike" dirty="0">
                <a:solidFill>
                  <a:srgbClr val="000000"/>
                </a:solidFill>
                <a:effectLst/>
                <a:latin typeface="Univers" panose="020B0503020202020204" pitchFamily="34" charset="0"/>
              </a:rPr>
              <a:t>How might local context impact the specific vulnerabilities of </a:t>
            </a:r>
            <a:r>
              <a:rPr lang="en-GB" sz="1400" dirty="0">
                <a:solidFill>
                  <a:srgbClr val="000000"/>
                </a:solidFill>
                <a:latin typeface="Univers" panose="020B0503020202020204" pitchFamily="34" charset="0"/>
              </a:rPr>
              <a:t>the young person you are supporting?</a:t>
            </a:r>
          </a:p>
        </p:txBody>
      </p:sp>
      <p:sp>
        <p:nvSpPr>
          <p:cNvPr id="10" name="TextBox 9">
            <a:extLst>
              <a:ext uri="{FF2B5EF4-FFF2-40B4-BE49-F238E27FC236}">
                <a16:creationId xmlns:a16="http://schemas.microsoft.com/office/drawing/2014/main" id="{F66E4CE4-4AB5-5A7A-336C-A4BEF82572AE}"/>
              </a:ext>
            </a:extLst>
          </p:cNvPr>
          <p:cNvSpPr txBox="1"/>
          <p:nvPr/>
        </p:nvSpPr>
        <p:spPr>
          <a:xfrm>
            <a:off x="469900" y="4475887"/>
            <a:ext cx="6432550" cy="2677656"/>
          </a:xfrm>
          <a:prstGeom prst="rect">
            <a:avLst/>
          </a:prstGeom>
          <a:noFill/>
        </p:spPr>
        <p:txBody>
          <a:bodyPr wrap="square">
            <a:spAutoFit/>
          </a:bodyPr>
          <a:lstStyle/>
          <a:p>
            <a:pPr algn="l" rtl="0" fontAlgn="base"/>
            <a:r>
              <a:rPr lang="en-GB" sz="1400" b="1" dirty="0">
                <a:solidFill>
                  <a:srgbClr val="000000"/>
                </a:solidFill>
                <a:latin typeface="Univers" panose="020B0503020202020204" pitchFamily="34" charset="0"/>
              </a:rPr>
              <a:t>Assessment Tools</a:t>
            </a:r>
          </a:p>
          <a:p>
            <a:pPr algn="l" rtl="0" fontAlgn="base"/>
            <a:endParaRPr lang="en-GB" sz="1400" b="0" i="0" u="none" strike="noStrike" dirty="0">
              <a:solidFill>
                <a:srgbClr val="000000"/>
              </a:solidFill>
              <a:effectLst/>
              <a:latin typeface="Univers" panose="020B0503020202020204" pitchFamily="34" charset="0"/>
            </a:endParaRPr>
          </a:p>
          <a:p>
            <a:pPr algn="l" rtl="0" fontAlgn="base"/>
            <a:r>
              <a:rPr lang="en-GB" sz="1400" dirty="0">
                <a:solidFill>
                  <a:srgbClr val="000000"/>
                </a:solidFill>
                <a:latin typeface="Univers" panose="020B0503020202020204" pitchFamily="34" charset="0"/>
              </a:rPr>
              <a:t>The Contextual Safeguarding Network has developed a wide range of tools to support practitioners engage with contextual factors when carrying out assessments. These are all available directly from the Contextual Safeguarding Networks website:</a:t>
            </a:r>
          </a:p>
          <a:p>
            <a:pPr algn="l" rtl="0" fontAlgn="base"/>
            <a:endParaRPr lang="en-GB" sz="1400" b="0" i="0" u="none" strike="noStrike" dirty="0">
              <a:solidFill>
                <a:srgbClr val="000000"/>
              </a:solidFill>
              <a:effectLst/>
              <a:latin typeface="Univers" panose="020B050302020202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b="0" i="0" u="none" strike="noStrike" dirty="0">
                <a:solidFill>
                  <a:srgbClr val="000000"/>
                </a:solidFill>
                <a:effectLst/>
                <a:latin typeface="Univers" panose="020B0503020202020204" pitchFamily="34" charset="0"/>
              </a:rPr>
              <a:t>School/neighbourhood/peer Assessment Triangle</a:t>
            </a:r>
            <a:r>
              <a:rPr lang="en-US" sz="1400" b="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b="0" i="0" u="none" strike="noStrike" dirty="0">
                <a:solidFill>
                  <a:srgbClr val="000000"/>
                </a:solidFill>
                <a:effectLst/>
                <a:latin typeface="Univers" panose="020B0503020202020204" pitchFamily="34" charset="0"/>
              </a:rPr>
              <a:t>Peer mapping exercise</a:t>
            </a:r>
            <a:r>
              <a:rPr lang="en-US" sz="1400" b="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b="0" i="0" u="none" strike="noStrike" dirty="0">
                <a:solidFill>
                  <a:srgbClr val="000000"/>
                </a:solidFill>
                <a:effectLst/>
                <a:latin typeface="Univers" panose="020B0503020202020204" pitchFamily="34" charset="0"/>
              </a:rPr>
              <a:t>Community Safety Map</a:t>
            </a:r>
            <a:r>
              <a:rPr lang="en-US" sz="1400" b="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b="0" i="0" u="none" strike="noStrike" dirty="0">
                <a:solidFill>
                  <a:srgbClr val="000000"/>
                </a:solidFill>
                <a:effectLst/>
                <a:latin typeface="Univers" panose="020B0503020202020204" pitchFamily="34" charset="0"/>
              </a:rPr>
              <a:t>Contextualise Assessments</a:t>
            </a:r>
            <a:r>
              <a:rPr lang="en-US" sz="1400" b="0" i="0" dirty="0">
                <a:solidFill>
                  <a:srgbClr val="000000"/>
                </a:solidFill>
                <a:effectLst/>
                <a:latin typeface="Univers" panose="020B0503020202020204" pitchFamily="34" charset="0"/>
              </a:rPr>
              <a:t>​</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GB" sz="1400" b="0" i="0" u="none" strike="noStrike" dirty="0">
                <a:solidFill>
                  <a:srgbClr val="000000"/>
                </a:solidFill>
                <a:effectLst/>
                <a:latin typeface="Univers" panose="020B0503020202020204" pitchFamily="34" charset="0"/>
              </a:rPr>
              <a:t>Explore different sources</a:t>
            </a:r>
            <a:endParaRPr lang="en-US" sz="1400" b="0" i="0" dirty="0">
              <a:solidFill>
                <a:srgbClr val="000000"/>
              </a:solidFill>
              <a:effectLst/>
              <a:latin typeface="Univers" panose="020B0503020202020204" pitchFamily="34" charset="0"/>
            </a:endParaRPr>
          </a:p>
        </p:txBody>
      </p:sp>
      <p:sp>
        <p:nvSpPr>
          <p:cNvPr id="13" name="TextBox 12">
            <a:extLst>
              <a:ext uri="{FF2B5EF4-FFF2-40B4-BE49-F238E27FC236}">
                <a16:creationId xmlns:a16="http://schemas.microsoft.com/office/drawing/2014/main" id="{B980C95A-37CE-834C-C459-8C944B688E90}"/>
              </a:ext>
            </a:extLst>
          </p:cNvPr>
          <p:cNvSpPr txBox="1"/>
          <p:nvPr/>
        </p:nvSpPr>
        <p:spPr>
          <a:xfrm>
            <a:off x="202149" y="7293944"/>
            <a:ext cx="6840000" cy="2246769"/>
          </a:xfrm>
          <a:prstGeom prst="rect">
            <a:avLst/>
          </a:prstGeom>
          <a:noFill/>
        </p:spPr>
        <p:txBody>
          <a:bodyPr wrap="square">
            <a:spAutoFit/>
          </a:bodyPr>
          <a:lstStyle/>
          <a:p>
            <a:pPr algn="l" rtl="0" fontAlgn="base"/>
            <a:r>
              <a:rPr lang="en-GB" sz="1400" i="0" u="none" strike="noStrike" dirty="0">
                <a:solidFill>
                  <a:srgbClr val="000000"/>
                </a:solidFill>
                <a:effectLst/>
                <a:latin typeface="Univers" panose="020B0503020202020204" pitchFamily="34" charset="0"/>
              </a:rPr>
              <a:t>Other Sources of Information can support assessments to be more contextually informed. Consider how we can engage with partners such as Local Businesses</a:t>
            </a:r>
            <a:r>
              <a:rPr lang="en-US" sz="1400" i="0" dirty="0">
                <a:solidFill>
                  <a:srgbClr val="000000"/>
                </a:solidFill>
                <a:effectLst/>
                <a:latin typeface="Univers" panose="020B0503020202020204" pitchFamily="34" charset="0"/>
              </a:rPr>
              <a:t>​, </a:t>
            </a:r>
            <a:r>
              <a:rPr lang="en-GB" sz="1400" i="0" u="none" strike="noStrike" dirty="0">
                <a:solidFill>
                  <a:srgbClr val="000000"/>
                </a:solidFill>
                <a:effectLst/>
                <a:latin typeface="Univers" panose="020B0503020202020204" pitchFamily="34" charset="0"/>
              </a:rPr>
              <a:t>Other council departments</a:t>
            </a:r>
            <a:r>
              <a:rPr lang="en-US" sz="1400" i="0" dirty="0">
                <a:solidFill>
                  <a:srgbClr val="000000"/>
                </a:solidFill>
                <a:effectLst/>
                <a:latin typeface="Univers" panose="020B0503020202020204" pitchFamily="34" charset="0"/>
              </a:rPr>
              <a:t>​, </a:t>
            </a:r>
            <a:r>
              <a:rPr lang="en-GB" sz="1400" i="0" u="none" strike="noStrike" dirty="0">
                <a:solidFill>
                  <a:srgbClr val="000000"/>
                </a:solidFill>
                <a:effectLst/>
                <a:latin typeface="Univers" panose="020B0503020202020204" pitchFamily="34" charset="0"/>
              </a:rPr>
              <a:t>Youth Services – especially detached youth work</a:t>
            </a:r>
            <a:r>
              <a:rPr lang="en-US" sz="1400" i="0" dirty="0">
                <a:solidFill>
                  <a:srgbClr val="000000"/>
                </a:solidFill>
                <a:effectLst/>
                <a:latin typeface="Univers" panose="020B0503020202020204" pitchFamily="34" charset="0"/>
              </a:rPr>
              <a:t>​, </a:t>
            </a:r>
            <a:r>
              <a:rPr lang="en-GB" sz="1400" i="0" u="none" strike="noStrike" dirty="0">
                <a:solidFill>
                  <a:srgbClr val="000000"/>
                </a:solidFill>
                <a:effectLst/>
                <a:latin typeface="Univers" panose="020B0503020202020204" pitchFamily="34" charset="0"/>
              </a:rPr>
              <a:t>Community Police Officers and PCSO’s, Community Safety Teams, Local Resident Groups and Schools (for their community knowledge)</a:t>
            </a:r>
          </a:p>
          <a:p>
            <a:pPr algn="l" rtl="0" fontAlgn="base"/>
            <a:endParaRPr lang="en-GB" sz="1400" dirty="0">
              <a:solidFill>
                <a:srgbClr val="000000"/>
              </a:solidFill>
              <a:latin typeface="Univers" panose="020B0503020202020204" pitchFamily="34" charset="0"/>
            </a:endParaRPr>
          </a:p>
          <a:p>
            <a:pPr algn="l" rtl="0" fontAlgn="base"/>
            <a:r>
              <a:rPr lang="en-GB" sz="1400" dirty="0">
                <a:solidFill>
                  <a:srgbClr val="000000"/>
                </a:solidFill>
                <a:latin typeface="Univers" panose="020B0503020202020204" pitchFamily="34" charset="0"/>
              </a:rPr>
              <a:t>Contextualised Assessments can lead on to information being analysed</a:t>
            </a:r>
            <a:r>
              <a:rPr lang="en-GB" sz="1400" i="0" dirty="0">
                <a:solidFill>
                  <a:srgbClr val="000000"/>
                </a:solidFill>
                <a:effectLst/>
                <a:latin typeface="Univers" panose="020B0503020202020204" pitchFamily="34" charset="0"/>
              </a:rPr>
              <a:t>, understood and interpreted in ways which support services understanding the Risks Outside The Home. This in turn can lead to the development of contextually informed plans </a:t>
            </a:r>
            <a:r>
              <a:rPr lang="en-GB" sz="1400" i="0">
                <a:solidFill>
                  <a:srgbClr val="000000"/>
                </a:solidFill>
                <a:effectLst/>
                <a:latin typeface="Univers" panose="020B0503020202020204" pitchFamily="34" charset="0"/>
              </a:rPr>
              <a:t>and interventions.</a:t>
            </a:r>
            <a:endParaRPr lang="en-US" sz="1400" i="0" dirty="0">
              <a:solidFill>
                <a:srgbClr val="000000"/>
              </a:solidFill>
              <a:effectLst/>
              <a:latin typeface="Univers" panose="020B0503020202020204" pitchFamily="34" charset="0"/>
            </a:endParaRPr>
          </a:p>
        </p:txBody>
      </p:sp>
    </p:spTree>
    <p:extLst>
      <p:ext uri="{BB962C8B-B14F-4D97-AF65-F5344CB8AC3E}">
        <p14:creationId xmlns:p14="http://schemas.microsoft.com/office/powerpoint/2010/main" val="1613135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1777</TotalTime>
  <Words>542</Words>
  <Application>Microsoft Office PowerPoint</Application>
  <PresentationFormat>Custom</PresentationFormat>
  <Paragraphs>42</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Arial Black</vt:lpstr>
      <vt:lpstr>Calibri</vt:lpstr>
      <vt:lpstr>Calibri Light</vt:lpstr>
      <vt:lpstr>Univers</vt:lpstr>
      <vt:lpstr>Wingdings</vt:lpstr>
      <vt:lpstr>Office Theme</vt:lpstr>
      <vt:lpstr>Pocket Guide</vt:lpstr>
      <vt:lpstr>Pocket Guide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Pocket Guide No.1</dc:title>
  <dc:creator>Quinn, Mark</dc:creator>
  <cp:lastModifiedBy>Mcardle, Anthony</cp:lastModifiedBy>
  <cp:revision>9</cp:revision>
  <dcterms:created xsi:type="dcterms:W3CDTF">2023-03-28T08:14:56Z</dcterms:created>
  <dcterms:modified xsi:type="dcterms:W3CDTF">2024-10-21T14:27:33Z</dcterms:modified>
</cp:coreProperties>
</file>